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0" r:id="rId3"/>
    <p:sldId id="264" r:id="rId4"/>
    <p:sldId id="267" r:id="rId5"/>
    <p:sldId id="258" r:id="rId6"/>
    <p:sldId id="265" r:id="rId7"/>
    <p:sldId id="266" r:id="rId8"/>
    <p:sldId id="257" r:id="rId9"/>
    <p:sldId id="269" r:id="rId10"/>
    <p:sldId id="268" r:id="rId11"/>
    <p:sldId id="259" r:id="rId12"/>
    <p:sldId id="260" r:id="rId13"/>
    <p:sldId id="261"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94674"/>
  </p:normalViewPr>
  <p:slideViewPr>
    <p:cSldViewPr snapToGrid="0" snapToObjects="1">
      <p:cViewPr varScale="1">
        <p:scale>
          <a:sx n="124" d="100"/>
          <a:sy n="124" d="100"/>
        </p:scale>
        <p:origin x="219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8F0AC-FED2-9947-AF69-C1B7CE127DCD}" type="datetimeFigureOut">
              <a:rPr lang="en-US" smtClean="0"/>
              <a:t>10/10/17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98113-6570-214E-8F56-1CEF5B9CAD10}" type="slidenum">
              <a:rPr lang="en-US" smtClean="0"/>
              <a:t>‹#›</a:t>
            </a:fld>
            <a:endParaRPr lang="en-US"/>
          </a:p>
        </p:txBody>
      </p:sp>
    </p:spTree>
    <p:extLst>
      <p:ext uri="{BB962C8B-B14F-4D97-AF65-F5344CB8AC3E}">
        <p14:creationId xmlns:p14="http://schemas.microsoft.com/office/powerpoint/2010/main" val="1744483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 rated high quality if improved, improvements are being worked on and only involve </a:t>
            </a:r>
            <a:r>
              <a:rPr lang="en-US" smtClean="0"/>
              <a:t>minor </a:t>
            </a:r>
            <a:r>
              <a:rPr lang="en-US" smtClean="0"/>
              <a:t>tweaks/additions, scored 7 (need 8 points out of 9 to be high quality).</a:t>
            </a:r>
            <a:endParaRPr lang="en-US"/>
          </a:p>
        </p:txBody>
      </p:sp>
      <p:sp>
        <p:nvSpPr>
          <p:cNvPr id="4" name="Slide Number Placeholder 3"/>
          <p:cNvSpPr>
            <a:spLocks noGrp="1"/>
          </p:cNvSpPr>
          <p:nvPr>
            <p:ph type="sldNum" sz="quarter" idx="10"/>
          </p:nvPr>
        </p:nvSpPr>
        <p:spPr/>
        <p:txBody>
          <a:bodyPr/>
          <a:lstStyle/>
          <a:p>
            <a:fld id="{B0798113-6570-214E-8F56-1CEF5B9CAD10}" type="slidenum">
              <a:rPr lang="en-US" smtClean="0"/>
              <a:t>14</a:t>
            </a:fld>
            <a:endParaRPr lang="en-US"/>
          </a:p>
        </p:txBody>
      </p:sp>
    </p:spTree>
    <p:extLst>
      <p:ext uri="{BB962C8B-B14F-4D97-AF65-F5344CB8AC3E}">
        <p14:creationId xmlns:p14="http://schemas.microsoft.com/office/powerpoint/2010/main" val="278013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BDBE91-6B4B-DF44-984F-B6A02CD0238F}"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BE91-6B4B-DF44-984F-B6A02CD0238F}"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BE91-6B4B-DF44-984F-B6A02CD0238F}"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DBE91-6B4B-DF44-984F-B6A02CD0238F}"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BE91-6B4B-DF44-984F-B6A02CD0238F}"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BDBE91-6B4B-DF44-984F-B6A02CD0238F}"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DBE91-6B4B-DF44-984F-B6A02CD0238F}" type="datetimeFigureOut">
              <a:rPr lang="en-US" smtClean="0"/>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DBE91-6B4B-DF44-984F-B6A02CD0238F}"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BE91-6B4B-DF44-984F-B6A02CD0238F}" type="datetimeFigureOut">
              <a:rPr lang="en-US" smtClean="0"/>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48C17-F53E-C747-9BF1-08BAD37272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BE91-6B4B-DF44-984F-B6A02CD0238F}"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48C17-F53E-C747-9BF1-08BAD372720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BBDBE91-6B4B-DF44-984F-B6A02CD0238F}" type="datetimeFigureOut">
              <a:rPr lang="en-US" smtClean="0"/>
              <a:t>10/10/17</a:t>
            </a:fld>
            <a:endParaRPr lang="en-US"/>
          </a:p>
        </p:txBody>
      </p:sp>
      <p:sp>
        <p:nvSpPr>
          <p:cNvPr id="9" name="Slide Number Placeholder 8"/>
          <p:cNvSpPr>
            <a:spLocks noGrp="1"/>
          </p:cNvSpPr>
          <p:nvPr>
            <p:ph type="sldNum" sz="quarter" idx="11"/>
          </p:nvPr>
        </p:nvSpPr>
        <p:spPr/>
        <p:txBody>
          <a:bodyPr/>
          <a:lstStyle/>
          <a:p>
            <a:fld id="{F3D48C17-F53E-C747-9BF1-08BAD372720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emf"/><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D48C17-F53E-C747-9BF1-08BAD372720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BBDBE91-6B4B-DF44-984F-B6A02CD0238F}" type="datetimeFigureOut">
              <a:rPr lang="en-US" smtClean="0"/>
              <a:t>10/10/17</a:t>
            </a:fld>
            <a:endParaRPr lang="en-US"/>
          </a:p>
        </p:txBody>
      </p:sp>
      <p:pic>
        <p:nvPicPr>
          <p:cNvPr id="9" name="Picture 8" descr="hall-logo-2c.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826" y="6103219"/>
            <a:ext cx="2201615" cy="595162"/>
          </a:xfrm>
          <a:prstGeom prst="rect">
            <a:avLst/>
          </a:prstGeom>
        </p:spPr>
      </p:pic>
      <p:pic>
        <p:nvPicPr>
          <p:cNvPr id="10" name="Picture 9" descr="Description: Description: Macintosh HD:Users:jshort:Documents:jshort:My Documents:1-AMNH-Educ:AMNH LOGO 2010:amnh_vrt_rgb_pos.ep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61640" y="5897245"/>
            <a:ext cx="2526030" cy="1007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mwillcox@berkeley.edu" TargetMode="External"/><Relationship Id="rId4" Type="http://schemas.openxmlformats.org/officeDocument/2006/relationships/hyperlink" Target="http://www.amnh.org/education/resources/rfl/web/riverecology"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Using Issues as a Context to Enhance Students’ </a:t>
            </a:r>
            <a:r>
              <a:rPr lang="en-US" sz="4400" dirty="0" smtClean="0"/>
              <a:t/>
            </a:r>
            <a:br>
              <a:rPr lang="en-US" sz="4400" dirty="0" smtClean="0"/>
            </a:br>
            <a:r>
              <a:rPr lang="en-US" sz="4400" dirty="0" smtClean="0"/>
              <a:t>Three</a:t>
            </a:r>
            <a:r>
              <a:rPr lang="en-US" sz="4400" dirty="0"/>
              <a:t>-Dimensional Learning</a:t>
            </a:r>
          </a:p>
        </p:txBody>
      </p:sp>
      <p:sp>
        <p:nvSpPr>
          <p:cNvPr id="3" name="Subtitle 2"/>
          <p:cNvSpPr>
            <a:spLocks noGrp="1"/>
          </p:cNvSpPr>
          <p:nvPr>
            <p:ph type="subTitle" idx="1"/>
          </p:nvPr>
        </p:nvSpPr>
        <p:spPr/>
        <p:txBody>
          <a:bodyPr>
            <a:normAutofit fontScale="92500" lnSpcReduction="10000"/>
          </a:bodyPr>
          <a:lstStyle/>
          <a:p>
            <a:r>
              <a:rPr lang="en-US" dirty="0" smtClean="0"/>
              <a:t>Maia Binding, SEPUP, Lawrence Hall of Science</a:t>
            </a:r>
          </a:p>
          <a:p>
            <a:endParaRPr lang="en-US" dirty="0"/>
          </a:p>
          <a:p>
            <a:r>
              <a:rPr lang="en-US" dirty="0"/>
              <a:t>C</a:t>
            </a:r>
            <a:r>
              <a:rPr lang="en-US" dirty="0" smtClean="0"/>
              <a:t>STA, Sacramento, October 13, 2017</a:t>
            </a:r>
            <a:endParaRPr lang="en-US" dirty="0"/>
          </a:p>
        </p:txBody>
      </p:sp>
    </p:spTree>
    <p:extLst>
      <p:ext uri="{BB962C8B-B14F-4D97-AF65-F5344CB8AC3E}">
        <p14:creationId xmlns:p14="http://schemas.microsoft.com/office/powerpoint/2010/main" val="370966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65605"/>
          </a:xfrm>
        </p:spPr>
        <p:txBody>
          <a:bodyPr/>
          <a:lstStyle/>
          <a:p>
            <a:r>
              <a:rPr lang="en-US" sz="4000" b="1" dirty="0" smtClean="0"/>
              <a:t>Big Ideas &amp; Phenomena</a:t>
            </a:r>
            <a:endParaRPr lang="en-US" sz="4000" dirty="0"/>
          </a:p>
        </p:txBody>
      </p:sp>
      <p:sp>
        <p:nvSpPr>
          <p:cNvPr id="3" name="Content Placeholder 2"/>
          <p:cNvSpPr>
            <a:spLocks noGrp="1"/>
          </p:cNvSpPr>
          <p:nvPr>
            <p:ph idx="1"/>
          </p:nvPr>
        </p:nvSpPr>
        <p:spPr>
          <a:xfrm>
            <a:off x="457200" y="940243"/>
            <a:ext cx="7620000" cy="5460557"/>
          </a:xfrm>
        </p:spPr>
        <p:txBody>
          <a:bodyPr>
            <a:normAutofit/>
          </a:bodyPr>
          <a:lstStyle/>
          <a:p>
            <a:pPr marL="457200" indent="-457200">
              <a:buFont typeface="+mj-lt"/>
              <a:buAutoNum type="arabicPeriod"/>
            </a:pPr>
            <a:r>
              <a:rPr lang="en-US" sz="1800" dirty="0">
                <a:solidFill>
                  <a:schemeClr val="accent1"/>
                </a:solidFill>
              </a:rPr>
              <a:t>Humans can affect the relationships among organisms in an environment</a:t>
            </a:r>
            <a:r>
              <a:rPr lang="en-US" sz="1800" dirty="0" smtClean="0">
                <a:solidFill>
                  <a:schemeClr val="accent1"/>
                </a:solidFill>
              </a:rPr>
              <a:t>.</a:t>
            </a:r>
            <a:endParaRPr lang="en-US" sz="1800" dirty="0">
              <a:solidFill>
                <a:schemeClr val="accent1"/>
              </a:solidFill>
            </a:endParaRPr>
          </a:p>
          <a:p>
            <a:pPr marL="457200" indent="-457200">
              <a:buFont typeface="+mj-lt"/>
              <a:buAutoNum type="arabicPeriod"/>
            </a:pPr>
            <a:r>
              <a:rPr lang="en-US" sz="1800" dirty="0">
                <a:solidFill>
                  <a:schemeClr val="accent1"/>
                </a:solidFill>
              </a:rPr>
              <a:t>Natural disasters can affect the transfer of energy and the cycling of matter in ecosystems</a:t>
            </a:r>
            <a:r>
              <a:rPr lang="en-US" sz="1800" dirty="0" smtClean="0">
                <a:solidFill>
                  <a:schemeClr val="accent1"/>
                </a:solidFill>
              </a:rPr>
              <a:t>.</a:t>
            </a:r>
            <a:endParaRPr lang="en-US" sz="1800" dirty="0">
              <a:solidFill>
                <a:schemeClr val="accent1"/>
              </a:solidFill>
            </a:endParaRPr>
          </a:p>
          <a:p>
            <a:pPr marL="457200" indent="-457200">
              <a:buFont typeface="+mj-lt"/>
              <a:buAutoNum type="arabicPeriod"/>
            </a:pPr>
            <a:r>
              <a:rPr lang="en-US" sz="1800" dirty="0">
                <a:solidFill>
                  <a:schemeClr val="accent1"/>
                </a:solidFill>
              </a:rPr>
              <a:t>The growth of organisms and populations are limited by the available resources</a:t>
            </a:r>
            <a:r>
              <a:rPr lang="en-US" sz="1800" dirty="0" smtClean="0">
                <a:solidFill>
                  <a:schemeClr val="accent1"/>
                </a:solidFill>
              </a:rPr>
              <a:t>.</a:t>
            </a:r>
            <a:endParaRPr lang="en-US" sz="1800" dirty="0">
              <a:solidFill>
                <a:schemeClr val="accent1"/>
              </a:solidFill>
            </a:endParaRPr>
          </a:p>
          <a:p>
            <a:pPr marL="457200" indent="-457200">
              <a:buFont typeface="+mj-lt"/>
              <a:buAutoNum type="arabicPeriod"/>
            </a:pPr>
            <a:r>
              <a:rPr lang="en-US" sz="1800" dirty="0">
                <a:solidFill>
                  <a:schemeClr val="accent1"/>
                </a:solidFill>
              </a:rPr>
              <a:t>The introduction of a new organism can affect the stability of an ecosystem.</a:t>
            </a:r>
          </a:p>
          <a:p>
            <a:pPr marL="457200" indent="-457200">
              <a:buFont typeface="+mj-lt"/>
              <a:buAutoNum type="arabicPeriod"/>
            </a:pPr>
            <a:r>
              <a:rPr lang="en-US" sz="1800" dirty="0">
                <a:solidFill>
                  <a:schemeClr val="accent1"/>
                </a:solidFill>
              </a:rPr>
              <a:t>Humans are using more resources, causing the need for solutions.</a:t>
            </a:r>
          </a:p>
          <a:p>
            <a:pPr marL="114300" indent="0">
              <a:buNone/>
            </a:pPr>
            <a:endParaRPr lang="en-US" sz="1800" dirty="0"/>
          </a:p>
        </p:txBody>
      </p:sp>
      <p:pic>
        <p:nvPicPr>
          <p:cNvPr id="4" name="Picture 3" descr="Ecosystems_BackCover_Print.pd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2950" y="3496307"/>
            <a:ext cx="5391326" cy="3131490"/>
          </a:xfrm>
          <a:prstGeom prst="rect">
            <a:avLst/>
          </a:prstGeom>
        </p:spPr>
      </p:pic>
    </p:spTree>
    <p:extLst>
      <p:ext uri="{BB962C8B-B14F-4D97-AF65-F5344CB8AC3E}">
        <p14:creationId xmlns:p14="http://schemas.microsoft.com/office/powerpoint/2010/main" val="1211576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Activity</a:t>
            </a:r>
            <a:endParaRPr lang="en-US" dirty="0"/>
          </a:p>
        </p:txBody>
      </p:sp>
      <p:sp>
        <p:nvSpPr>
          <p:cNvPr id="3" name="Content Placeholder 2"/>
          <p:cNvSpPr>
            <a:spLocks noGrp="1"/>
          </p:cNvSpPr>
          <p:nvPr>
            <p:ph idx="1"/>
          </p:nvPr>
        </p:nvSpPr>
        <p:spPr/>
        <p:txBody>
          <a:bodyPr>
            <a:normAutofit/>
          </a:bodyPr>
          <a:lstStyle/>
          <a:p>
            <a:r>
              <a:rPr lang="en-US" sz="3200" dirty="0" smtClean="0"/>
              <a:t>From a model middle school NGSS-aligned unit on Ecology</a:t>
            </a:r>
          </a:p>
          <a:p>
            <a:r>
              <a:rPr lang="en-US" sz="3200" dirty="0"/>
              <a:t>Overarching issue in chapter: invasive species (Zebra mussel in the Hudson River</a:t>
            </a:r>
            <a:r>
              <a:rPr lang="en-US" sz="3200" dirty="0" smtClean="0"/>
              <a:t>)</a:t>
            </a:r>
          </a:p>
          <a:p>
            <a:r>
              <a:rPr lang="en-US" sz="3200" dirty="0" smtClean="0"/>
              <a:t>Final activity in the chapter</a:t>
            </a:r>
          </a:p>
          <a:p>
            <a:r>
              <a:rPr lang="en-US" sz="3200" dirty="0" smtClean="0"/>
              <a:t>Evaluate activity in the 5E cycle</a:t>
            </a:r>
          </a:p>
        </p:txBody>
      </p:sp>
    </p:spTree>
    <p:extLst>
      <p:ext uri="{BB962C8B-B14F-4D97-AF65-F5344CB8AC3E}">
        <p14:creationId xmlns:p14="http://schemas.microsoft.com/office/powerpoint/2010/main" val="2358182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NGSS Alignment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3030142"/>
              </p:ext>
            </p:extLst>
          </p:nvPr>
        </p:nvGraphicFramePr>
        <p:xfrm>
          <a:off x="457200" y="1600200"/>
          <a:ext cx="7620000" cy="239268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r>
                        <a:rPr lang="en-US" dirty="0" smtClean="0"/>
                        <a:t>DCIs</a:t>
                      </a:r>
                      <a:endParaRPr lang="en-US" dirty="0"/>
                    </a:p>
                  </a:txBody>
                  <a:tcPr/>
                </a:tc>
                <a:tc>
                  <a:txBody>
                    <a:bodyPr/>
                    <a:lstStyle/>
                    <a:p>
                      <a:r>
                        <a:rPr lang="en-US" dirty="0" smtClean="0"/>
                        <a:t>SEPs</a:t>
                      </a:r>
                      <a:endParaRPr lang="en-US" dirty="0"/>
                    </a:p>
                  </a:txBody>
                  <a:tcPr/>
                </a:tc>
                <a:tc>
                  <a:txBody>
                    <a:bodyPr/>
                    <a:lstStyle/>
                    <a:p>
                      <a:r>
                        <a:rPr lang="en-US" dirty="0" smtClean="0"/>
                        <a:t>CCCs</a:t>
                      </a:r>
                      <a:endParaRPr lang="en-US" dirty="0"/>
                    </a:p>
                  </a:txBody>
                  <a:tcPr/>
                </a:tc>
              </a:tr>
              <a:tr h="370840">
                <a:tc>
                  <a:txBody>
                    <a:bodyPr/>
                    <a:lstStyle/>
                    <a:p>
                      <a:r>
                        <a:rPr lang="en-US" dirty="0" smtClean="0"/>
                        <a:t>MS LS2.C.1</a:t>
                      </a:r>
                      <a:endParaRPr lang="en-US" dirty="0"/>
                    </a:p>
                  </a:txBody>
                  <a:tcPr/>
                </a:tc>
                <a:tc>
                  <a:txBody>
                    <a:bodyPr/>
                    <a:lstStyle/>
                    <a:p>
                      <a:r>
                        <a:rPr lang="en-US" dirty="0" smtClean="0"/>
                        <a:t>Asking</a:t>
                      </a:r>
                      <a:r>
                        <a:rPr lang="en-US" baseline="0" dirty="0" smtClean="0"/>
                        <a:t> Questions</a:t>
                      </a:r>
                      <a:endParaRPr lang="en-US" dirty="0"/>
                    </a:p>
                  </a:txBody>
                  <a:tcPr/>
                </a:tc>
                <a:tc>
                  <a:txBody>
                    <a:bodyPr/>
                    <a:lstStyle/>
                    <a:p>
                      <a:r>
                        <a:rPr lang="en-US" dirty="0" smtClean="0"/>
                        <a:t>Stability and Change</a:t>
                      </a:r>
                      <a:endParaRPr lang="en-US" dirty="0"/>
                    </a:p>
                  </a:txBody>
                  <a:tcPr/>
                </a:tc>
              </a:tr>
              <a:tr h="370840">
                <a:tc>
                  <a:txBody>
                    <a:bodyPr/>
                    <a:lstStyle/>
                    <a:p>
                      <a:r>
                        <a:rPr lang="en-US" dirty="0" smtClean="0"/>
                        <a:t>MS LS2.A.1</a:t>
                      </a:r>
                      <a:endParaRPr lang="en-US" dirty="0"/>
                    </a:p>
                  </a:txBody>
                  <a:tcPr/>
                </a:tc>
                <a:tc>
                  <a:txBody>
                    <a:bodyPr/>
                    <a:lstStyle/>
                    <a:p>
                      <a:r>
                        <a:rPr lang="en-US" dirty="0" smtClean="0"/>
                        <a:t>Analyzing and Interpreting Data</a:t>
                      </a:r>
                    </a:p>
                  </a:txBody>
                  <a:tcPr/>
                </a:tc>
                <a:tc>
                  <a:txBody>
                    <a:bodyPr/>
                    <a:lstStyle/>
                    <a:p>
                      <a:r>
                        <a:rPr lang="en-US" dirty="0" smtClean="0"/>
                        <a:t>Cause and Effect</a:t>
                      </a:r>
                      <a:endParaRPr lang="en-US" dirty="0"/>
                    </a:p>
                  </a:txBody>
                  <a:tcPr/>
                </a:tc>
              </a:tr>
              <a:tr h="370840">
                <a:tc>
                  <a:txBody>
                    <a:bodyPr/>
                    <a:lstStyle/>
                    <a:p>
                      <a:r>
                        <a:rPr lang="en-US" dirty="0" smtClean="0"/>
                        <a:t>MS LS2.A.2</a:t>
                      </a:r>
                      <a:endParaRPr lang="en-US" dirty="0"/>
                    </a:p>
                  </a:txBody>
                  <a:tcPr/>
                </a:tc>
                <a:tc>
                  <a:txBody>
                    <a:bodyPr/>
                    <a:lstStyle/>
                    <a:p>
                      <a:r>
                        <a:rPr lang="en-US" dirty="0" smtClean="0"/>
                        <a:t>Engaging in Argument from Evidence</a:t>
                      </a:r>
                      <a:endParaRPr lang="en-US" dirty="0"/>
                    </a:p>
                  </a:txBody>
                  <a:tcPr/>
                </a:tc>
                <a:tc>
                  <a:txBody>
                    <a:bodyPr/>
                    <a:lstStyle/>
                    <a:p>
                      <a:r>
                        <a:rPr lang="en-US" dirty="0" smtClean="0"/>
                        <a:t>Patterns</a:t>
                      </a:r>
                      <a:endParaRPr lang="en-US" dirty="0"/>
                    </a:p>
                  </a:txBody>
                  <a:tcPr/>
                </a:tc>
              </a:tr>
              <a:tr h="370840">
                <a:tc>
                  <a:txBody>
                    <a:bodyPr/>
                    <a:lstStyle/>
                    <a:p>
                      <a:r>
                        <a:rPr lang="en-US" dirty="0" smtClean="0"/>
                        <a:t>MS LS4.D.1</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457200" y="4628894"/>
            <a:ext cx="7620000" cy="369332"/>
          </a:xfrm>
          <a:prstGeom prst="rect">
            <a:avLst/>
          </a:prstGeom>
          <a:noFill/>
        </p:spPr>
        <p:txBody>
          <a:bodyPr wrap="square" rtlCol="0">
            <a:spAutoFit/>
          </a:bodyPr>
          <a:lstStyle/>
          <a:p>
            <a:r>
              <a:rPr lang="en-US" dirty="0" smtClean="0"/>
              <a:t>PEs: MS-LS2-4 and MS-LS2-1</a:t>
            </a:r>
            <a:endParaRPr lang="en-US" dirty="0"/>
          </a:p>
        </p:txBody>
      </p:sp>
    </p:spTree>
    <p:extLst>
      <p:ext uri="{BB962C8B-B14F-4D97-AF65-F5344CB8AC3E}">
        <p14:creationId xmlns:p14="http://schemas.microsoft.com/office/powerpoint/2010/main" val="2223647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Where did you see 3-D learning?</a:t>
            </a:r>
            <a:endParaRPr lang="en-US" sz="4400" dirty="0"/>
          </a:p>
        </p:txBody>
      </p:sp>
      <p:sp>
        <p:nvSpPr>
          <p:cNvPr id="3" name="Content Placeholder 2"/>
          <p:cNvSpPr>
            <a:spLocks noGrp="1"/>
          </p:cNvSpPr>
          <p:nvPr>
            <p:ph idx="1"/>
          </p:nvPr>
        </p:nvSpPr>
        <p:spPr/>
        <p:txBody>
          <a:bodyPr>
            <a:normAutofit/>
          </a:bodyPr>
          <a:lstStyle/>
          <a:p>
            <a:r>
              <a:rPr lang="en-US" sz="3600" dirty="0" smtClean="0"/>
              <a:t>What could you do with your students throughout a unit/school year to make 3-D learning more explicit?</a:t>
            </a:r>
            <a:endParaRPr lang="en-US" sz="3600" dirty="0"/>
          </a:p>
        </p:txBody>
      </p:sp>
    </p:spTree>
    <p:extLst>
      <p:ext uri="{BB962C8B-B14F-4D97-AF65-F5344CB8AC3E}">
        <p14:creationId xmlns:p14="http://schemas.microsoft.com/office/powerpoint/2010/main" val="4221749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r>
              <a:rPr lang="en-US" dirty="0" smtClean="0"/>
              <a:t>Maia Binding, SEPUP, Lawrence Hall of Science, </a:t>
            </a:r>
            <a:r>
              <a:rPr lang="en-US" dirty="0" smtClean="0">
                <a:hlinkClick r:id="rId3"/>
              </a:rPr>
              <a:t>mbinding@berkeley.edu</a:t>
            </a:r>
            <a:endParaRPr lang="en-US" dirty="0" smtClean="0"/>
          </a:p>
          <a:p>
            <a:endParaRPr lang="en-US" dirty="0"/>
          </a:p>
          <a:p>
            <a:r>
              <a:rPr lang="en-US" dirty="0" smtClean="0"/>
              <a:t>Thank you to NSF for funding this project, and AMNH for your partnership!</a:t>
            </a:r>
          </a:p>
          <a:p>
            <a:r>
              <a:rPr lang="en-US" dirty="0"/>
              <a:t>Presentation will be available on </a:t>
            </a:r>
            <a:r>
              <a:rPr lang="en-US" dirty="0" err="1"/>
              <a:t>sepuplhs.org</a:t>
            </a:r>
            <a:endParaRPr lang="en-US" dirty="0"/>
          </a:p>
          <a:p>
            <a:r>
              <a:rPr lang="en-US" dirty="0"/>
              <a:t>Zebra mussel materials (graphing tool, readings) are on </a:t>
            </a:r>
            <a:r>
              <a:rPr lang="en-US" dirty="0">
                <a:hlinkClick r:id="rId4"/>
              </a:rPr>
              <a:t>www.amnh.org/education/resources/rfl/web/</a:t>
            </a:r>
            <a:r>
              <a:rPr lang="en-US" dirty="0" smtClean="0">
                <a:hlinkClick r:id="rId4"/>
              </a:rPr>
              <a:t>riverecology</a:t>
            </a:r>
            <a:endParaRPr lang="en-US" dirty="0" smtClean="0"/>
          </a:p>
          <a:p>
            <a:r>
              <a:rPr lang="en-US" dirty="0" smtClean="0"/>
              <a:t>COMING SOON: Full unit (2</a:t>
            </a:r>
            <a:r>
              <a:rPr lang="en-US" baseline="30000" dirty="0" smtClean="0"/>
              <a:t>nd</a:t>
            </a:r>
            <a:r>
              <a:rPr lang="en-US" dirty="0" smtClean="0"/>
              <a:t> Field Test Ed) to be posted on </a:t>
            </a:r>
            <a:r>
              <a:rPr lang="en-US" dirty="0" err="1" smtClean="0"/>
              <a:t>Achieve.org</a:t>
            </a:r>
            <a:endParaRPr lang="en-US" dirty="0"/>
          </a:p>
        </p:txBody>
      </p:sp>
    </p:spTree>
    <p:extLst>
      <p:ext uri="{BB962C8B-B14F-4D97-AF65-F5344CB8AC3E}">
        <p14:creationId xmlns:p14="http://schemas.microsoft.com/office/powerpoint/2010/main" val="3756170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3756" y="4203209"/>
            <a:ext cx="8298888" cy="13620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smtClean="0"/>
              <a:t>Curriculum – instructional materials</a:t>
            </a:r>
            <a:br>
              <a:rPr lang="en-US" sz="2400" dirty="0" smtClean="0"/>
            </a:br>
            <a:r>
              <a:rPr lang="en-US" sz="2400" dirty="0" smtClean="0"/>
              <a:t> 	Classroom Assessment – formative &amp; summative</a:t>
            </a:r>
            <a:br>
              <a:rPr lang="en-US" sz="2400" dirty="0" smtClean="0"/>
            </a:br>
            <a:r>
              <a:rPr lang="en-US" sz="2400" dirty="0" smtClean="0"/>
              <a:t>		Instruction – teaching tools</a:t>
            </a:r>
            <a:br>
              <a:rPr lang="en-US" sz="2400" dirty="0" smtClean="0"/>
            </a:br>
            <a:endParaRPr lang="en-US" sz="2400" dirty="0"/>
          </a:p>
        </p:txBody>
      </p:sp>
      <p:sp>
        <p:nvSpPr>
          <p:cNvPr id="5" name="Text Placeholder 2"/>
          <p:cNvSpPr txBox="1">
            <a:spLocks/>
          </p:cNvSpPr>
          <p:nvPr/>
        </p:nvSpPr>
        <p:spPr>
          <a:xfrm>
            <a:off x="195825" y="2906713"/>
            <a:ext cx="7772400" cy="150018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smtClean="0"/>
          </a:p>
          <a:p>
            <a:endParaRPr lang="en-US" dirty="0"/>
          </a:p>
          <a:p>
            <a:pPr marL="114300" indent="0">
              <a:buNone/>
            </a:pPr>
            <a:r>
              <a:rPr lang="en-US" dirty="0" smtClean="0"/>
              <a:t>Implementing New Standards</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37969" y="1322161"/>
            <a:ext cx="2880373" cy="1320624"/>
          </a:xfrm>
          <a:prstGeom prst="rect">
            <a:avLst/>
          </a:prstGeom>
        </p:spPr>
      </p:pic>
      <p:pic>
        <p:nvPicPr>
          <p:cNvPr id="7" name="Picture 6" descr="Ecosystems_FrontCover_Print.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11" y="437433"/>
            <a:ext cx="1704136" cy="220535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7239" y="2134523"/>
            <a:ext cx="505231" cy="508262"/>
          </a:xfrm>
          <a:prstGeom prst="rect">
            <a:avLst/>
          </a:prstGeom>
        </p:spPr>
      </p:pic>
    </p:spTree>
    <p:extLst>
      <p:ext uri="{BB962C8B-B14F-4D97-AF65-F5344CB8AC3E}">
        <p14:creationId xmlns:p14="http://schemas.microsoft.com/office/powerpoint/2010/main" val="261016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3-D Learning?</a:t>
            </a:r>
            <a:endParaRPr lang="en-US" dirty="0"/>
          </a:p>
        </p:txBody>
      </p:sp>
      <p:grpSp>
        <p:nvGrpSpPr>
          <p:cNvPr id="22" name="Group 21"/>
          <p:cNvGrpSpPr/>
          <p:nvPr/>
        </p:nvGrpSpPr>
        <p:grpSpPr>
          <a:xfrm>
            <a:off x="457200" y="1812588"/>
            <a:ext cx="7886700" cy="3375025"/>
            <a:chOff x="457200" y="2209800"/>
            <a:chExt cx="7886700" cy="3375025"/>
          </a:xfrm>
        </p:grpSpPr>
        <p:sp>
          <p:nvSpPr>
            <p:cNvPr id="5" name="TextBox 4"/>
            <p:cNvSpPr txBox="1">
              <a:spLocks noChangeArrowheads="1"/>
            </p:cNvSpPr>
            <p:nvPr/>
          </p:nvSpPr>
          <p:spPr bwMode="auto">
            <a:xfrm>
              <a:off x="457200" y="2209800"/>
              <a:ext cx="7749698" cy="5842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t>Performance Expectations</a:t>
              </a:r>
            </a:p>
          </p:txBody>
        </p:sp>
        <p:sp>
          <p:nvSpPr>
            <p:cNvPr id="6" name="TextBox 5"/>
            <p:cNvSpPr txBox="1"/>
            <p:nvPr/>
          </p:nvSpPr>
          <p:spPr>
            <a:xfrm>
              <a:off x="457200" y="3276600"/>
              <a:ext cx="2362200" cy="1015663"/>
            </a:xfrm>
            <a:prstGeom prst="rect">
              <a:avLst/>
            </a:prstGeom>
            <a:noFill/>
            <a:ln>
              <a:solidFill>
                <a:schemeClr val="accent1"/>
              </a:solidFill>
            </a:ln>
          </p:spPr>
          <p:txBody>
            <a:bodyPr>
              <a:spAutoFit/>
            </a:bodyPr>
            <a:lstStyle/>
            <a:p>
              <a:pPr algn="ctr">
                <a:defRPr/>
              </a:pPr>
              <a:r>
                <a:rPr lang="en-US" sz="2000" b="1" dirty="0">
                  <a:solidFill>
                    <a:srgbClr val="0000FF"/>
                  </a:solidFill>
                </a:rPr>
                <a:t>Science and Engineering Practices</a:t>
              </a:r>
            </a:p>
          </p:txBody>
        </p:sp>
        <p:sp>
          <p:nvSpPr>
            <p:cNvPr id="7" name="TextBox 7"/>
            <p:cNvSpPr txBox="1">
              <a:spLocks noChangeArrowheads="1"/>
            </p:cNvSpPr>
            <p:nvPr/>
          </p:nvSpPr>
          <p:spPr bwMode="auto">
            <a:xfrm>
              <a:off x="3048000" y="3276600"/>
              <a:ext cx="2590800" cy="83026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C86504"/>
                  </a:solidFill>
                </a:rPr>
                <a:t>Disciplinary Core Ideas</a:t>
              </a:r>
            </a:p>
          </p:txBody>
        </p:sp>
        <p:sp>
          <p:nvSpPr>
            <p:cNvPr id="8" name="TextBox 8"/>
            <p:cNvSpPr txBox="1">
              <a:spLocks noChangeArrowheads="1"/>
            </p:cNvSpPr>
            <p:nvPr/>
          </p:nvSpPr>
          <p:spPr bwMode="auto">
            <a:xfrm>
              <a:off x="5867400" y="3276600"/>
              <a:ext cx="2476500" cy="830263"/>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008000"/>
                  </a:solidFill>
                </a:rPr>
                <a:t>Crosscutting Concepts</a:t>
              </a:r>
            </a:p>
          </p:txBody>
        </p:sp>
        <p:cxnSp>
          <p:nvCxnSpPr>
            <p:cNvPr id="9" name="Straight Connector 8"/>
            <p:cNvCxnSpPr/>
            <p:nvPr/>
          </p:nvCxnSpPr>
          <p:spPr>
            <a:xfrm>
              <a:off x="1524000" y="2794000"/>
              <a:ext cx="0" cy="4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7700" y="2795588"/>
              <a:ext cx="0" cy="48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86600" y="2813050"/>
              <a:ext cx="0" cy="4810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3"/>
            <p:cNvSpPr txBox="1">
              <a:spLocks noChangeArrowheads="1"/>
            </p:cNvSpPr>
            <p:nvPr/>
          </p:nvSpPr>
          <p:spPr bwMode="auto">
            <a:xfrm>
              <a:off x="3200400" y="4876800"/>
              <a:ext cx="2590800" cy="70802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t>Links to Common Core</a:t>
              </a:r>
            </a:p>
          </p:txBody>
        </p:sp>
        <p:cxnSp>
          <p:nvCxnSpPr>
            <p:cNvPr id="13" name="Elbow Connector 12"/>
            <p:cNvCxnSpPr>
              <a:endCxn id="12" idx="1"/>
            </p:cNvCxnSpPr>
            <p:nvPr/>
          </p:nvCxnSpPr>
          <p:spPr>
            <a:xfrm>
              <a:off x="1902193" y="4292263"/>
              <a:ext cx="1298207" cy="938550"/>
            </a:xfrm>
            <a:prstGeom prst="bentConnector3">
              <a:avLst>
                <a:gd name="adj1" fmla="val -30994"/>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3"/>
            </p:cNvCxnSpPr>
            <p:nvPr/>
          </p:nvCxnSpPr>
          <p:spPr>
            <a:xfrm flipV="1">
              <a:off x="5791200" y="4106864"/>
              <a:ext cx="2552700" cy="11239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4114800"/>
              <a:ext cx="0" cy="76993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7603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3-D Learning?</a:t>
            </a:r>
            <a:endParaRPr lang="en-US" dirty="0"/>
          </a:p>
        </p:txBody>
      </p:sp>
      <p:sp>
        <p:nvSpPr>
          <p:cNvPr id="6" name="Content Placeholder 5"/>
          <p:cNvSpPr>
            <a:spLocks noGrp="1"/>
          </p:cNvSpPr>
          <p:nvPr>
            <p:ph sz="half" idx="2"/>
          </p:nvPr>
        </p:nvSpPr>
        <p:spPr>
          <a:xfrm>
            <a:off x="457199" y="1600200"/>
            <a:ext cx="3134171" cy="4525963"/>
          </a:xfrm>
        </p:spPr>
        <p:txBody>
          <a:bodyPr/>
          <a:lstStyle/>
          <a:p>
            <a:pPr marL="114300" indent="0">
              <a:buNone/>
            </a:pPr>
            <a:r>
              <a:rPr lang="en-US" dirty="0">
                <a:cs typeface="Tahoma" charset="0"/>
              </a:rPr>
              <a:t>The </a:t>
            </a:r>
            <a:r>
              <a:rPr lang="en-US" b="1" dirty="0">
                <a:solidFill>
                  <a:srgbClr val="3366FF"/>
                </a:solidFill>
                <a:cs typeface="Tahoma" charset="0"/>
              </a:rPr>
              <a:t>practices</a:t>
            </a:r>
            <a:r>
              <a:rPr lang="en-US" dirty="0">
                <a:cs typeface="Tahoma" charset="0"/>
              </a:rPr>
              <a:t> are the processes of building and using the </a:t>
            </a:r>
            <a:r>
              <a:rPr lang="en-US" b="1" dirty="0">
                <a:solidFill>
                  <a:srgbClr val="FF6600"/>
                </a:solidFill>
                <a:cs typeface="Tahoma" charset="0"/>
              </a:rPr>
              <a:t>core ideas</a:t>
            </a:r>
            <a:r>
              <a:rPr lang="en-US" b="1" dirty="0">
                <a:cs typeface="Tahoma" charset="0"/>
              </a:rPr>
              <a:t> </a:t>
            </a:r>
            <a:r>
              <a:rPr lang="en-US" dirty="0">
                <a:cs typeface="Tahoma" charset="0"/>
              </a:rPr>
              <a:t>to make sense of the natural and designed world, and the </a:t>
            </a:r>
            <a:r>
              <a:rPr lang="en-US" b="1" dirty="0">
                <a:solidFill>
                  <a:srgbClr val="008000"/>
                </a:solidFill>
                <a:cs typeface="Tahoma" charset="0"/>
              </a:rPr>
              <a:t>crosscutting concepts</a:t>
            </a:r>
            <a:r>
              <a:rPr lang="en-US" dirty="0">
                <a:solidFill>
                  <a:srgbClr val="008000"/>
                </a:solidFill>
                <a:cs typeface="Tahoma" charset="0"/>
              </a:rPr>
              <a:t> </a:t>
            </a:r>
            <a:r>
              <a:rPr lang="en-US" dirty="0">
                <a:cs typeface="Tahoma" charset="0"/>
              </a:rPr>
              <a:t>hold the discipline together.</a:t>
            </a:r>
          </a:p>
          <a:p>
            <a:endParaRPr lang="en-US" dirty="0"/>
          </a:p>
        </p:txBody>
      </p:sp>
      <p:grpSp>
        <p:nvGrpSpPr>
          <p:cNvPr id="9" name="Group 2"/>
          <p:cNvGrpSpPr>
            <a:grpSpLocks/>
          </p:cNvGrpSpPr>
          <p:nvPr/>
        </p:nvGrpSpPr>
        <p:grpSpPr bwMode="auto">
          <a:xfrm>
            <a:off x="3883638" y="1600200"/>
            <a:ext cx="4527727" cy="4635500"/>
            <a:chOff x="2225628" y="1905000"/>
            <a:chExt cx="4024652" cy="4635501"/>
          </a:xfrm>
        </p:grpSpPr>
        <p:pic>
          <p:nvPicPr>
            <p:cNvPr id="1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5400000">
              <a:off x="1834088" y="3271312"/>
              <a:ext cx="4178300" cy="2360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4"/>
            <p:cNvSpPr txBox="1">
              <a:spLocks noChangeArrowheads="1"/>
            </p:cNvSpPr>
            <p:nvPr/>
          </p:nvSpPr>
          <p:spPr bwMode="auto">
            <a:xfrm>
              <a:off x="4726280" y="2209800"/>
              <a:ext cx="1524000" cy="3573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defRPr/>
              </a:pPr>
              <a:r>
                <a:rPr lang="en-US" sz="2000" b="1" dirty="0">
                  <a:solidFill>
                    <a:srgbClr val="FF6600"/>
                  </a:solidFill>
                  <a:latin typeface="+mj-lt"/>
                  <a:ea typeface="ＭＳ Ｐゴシック" pitchFamily="34" charset="-128"/>
                </a:rPr>
                <a:t>Core Ideas</a:t>
              </a:r>
            </a:p>
          </p:txBody>
        </p:sp>
        <p:sp>
          <p:nvSpPr>
            <p:cNvPr id="12" name="TextBox 5"/>
            <p:cNvSpPr txBox="1">
              <a:spLocks noChangeArrowheads="1"/>
            </p:cNvSpPr>
            <p:nvPr/>
          </p:nvSpPr>
          <p:spPr bwMode="auto">
            <a:xfrm>
              <a:off x="2225628" y="2514600"/>
              <a:ext cx="1401234"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b="1" dirty="0">
                  <a:solidFill>
                    <a:srgbClr val="3366FF"/>
                  </a:solidFill>
                  <a:latin typeface="+mj-lt"/>
                  <a:ea typeface="ＭＳ Ｐゴシック" pitchFamily="34" charset="-128"/>
                </a:rPr>
                <a:t>Practices</a:t>
              </a:r>
            </a:p>
          </p:txBody>
        </p:sp>
        <p:sp>
          <p:nvSpPr>
            <p:cNvPr id="13" name="TextBox 6"/>
            <p:cNvSpPr txBox="1">
              <a:spLocks noChangeArrowheads="1"/>
            </p:cNvSpPr>
            <p:nvPr/>
          </p:nvSpPr>
          <p:spPr bwMode="auto">
            <a:xfrm>
              <a:off x="3049881" y="1905000"/>
              <a:ext cx="1600200" cy="6238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000"/>
                </a:lnSpc>
                <a:defRPr/>
              </a:pPr>
              <a:r>
                <a:rPr lang="en-US" sz="2000" b="1" dirty="0">
                  <a:solidFill>
                    <a:srgbClr val="008000"/>
                  </a:solidFill>
                  <a:latin typeface="+mj-lt"/>
                  <a:ea typeface="ＭＳ Ｐゴシック" pitchFamily="34" charset="-128"/>
                </a:rPr>
                <a:t>Crosscutting Concepts</a:t>
              </a:r>
            </a:p>
          </p:txBody>
        </p:sp>
      </p:grpSp>
    </p:spTree>
    <p:extLst>
      <p:ext uri="{BB962C8B-B14F-4D97-AF65-F5344CB8AC3E}">
        <p14:creationId xmlns:p14="http://schemas.microsoft.com/office/powerpoint/2010/main" val="1721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Core Ideas (DCIs)</a:t>
            </a:r>
            <a:endParaRPr lang="en-US" dirty="0"/>
          </a:p>
        </p:txBody>
      </p:sp>
      <p:sp>
        <p:nvSpPr>
          <p:cNvPr id="3" name="Content Placeholder 2"/>
          <p:cNvSpPr>
            <a:spLocks noGrp="1"/>
          </p:cNvSpPr>
          <p:nvPr>
            <p:ph idx="1"/>
          </p:nvPr>
        </p:nvSpPr>
        <p:spPr/>
        <p:txBody>
          <a:bodyPr>
            <a:normAutofit fontScale="92500" lnSpcReduction="20000"/>
          </a:bodyPr>
          <a:lstStyle/>
          <a:p>
            <a:pPr marL="171450" lvl="0" indent="-173736">
              <a:spcBef>
                <a:spcPts val="600"/>
              </a:spcBef>
              <a:buClr>
                <a:srgbClr val="61625E"/>
              </a:buClr>
            </a:pPr>
            <a:r>
              <a:rPr lang="en-US" sz="2000" b="1" spc="30" dirty="0">
                <a:solidFill>
                  <a:srgbClr val="48231E"/>
                </a:solidFill>
                <a:latin typeface="Candara"/>
                <a:cs typeface="Tahoma" pitchFamily="34" charset="0"/>
              </a:rPr>
              <a:t>Physical Science</a:t>
            </a:r>
          </a:p>
          <a:p>
            <a:pPr marL="344488" lvl="1" indent="-173736">
              <a:spcBef>
                <a:spcPts val="600"/>
              </a:spcBef>
              <a:buClr>
                <a:srgbClr val="61625E"/>
              </a:buClr>
            </a:pPr>
            <a:r>
              <a:rPr lang="en-US" sz="1700" dirty="0">
                <a:solidFill>
                  <a:srgbClr val="48231E"/>
                </a:solidFill>
                <a:latin typeface="Candara"/>
                <a:cs typeface="Tahoma" pitchFamily="34" charset="0"/>
              </a:rPr>
              <a:t>Matter and its interactions</a:t>
            </a:r>
          </a:p>
          <a:p>
            <a:pPr marL="344488" lvl="1" indent="-173736">
              <a:spcBef>
                <a:spcPts val="600"/>
              </a:spcBef>
              <a:buClr>
                <a:srgbClr val="61625E"/>
              </a:buClr>
            </a:pPr>
            <a:r>
              <a:rPr lang="en-US" sz="1700" dirty="0">
                <a:solidFill>
                  <a:srgbClr val="48231E"/>
                </a:solidFill>
                <a:latin typeface="Candara"/>
                <a:cs typeface="Tahoma" pitchFamily="34" charset="0"/>
              </a:rPr>
              <a:t>Motion and stability: Forces and interactions</a:t>
            </a:r>
          </a:p>
          <a:p>
            <a:pPr marL="344488" lvl="1" indent="-173736">
              <a:spcBef>
                <a:spcPts val="600"/>
              </a:spcBef>
              <a:buClr>
                <a:srgbClr val="61625E"/>
              </a:buClr>
            </a:pPr>
            <a:r>
              <a:rPr lang="en-US" sz="1700" dirty="0">
                <a:solidFill>
                  <a:srgbClr val="48231E"/>
                </a:solidFill>
                <a:latin typeface="Candara"/>
                <a:cs typeface="Tahoma" pitchFamily="34" charset="0"/>
              </a:rPr>
              <a:t>Energy</a:t>
            </a:r>
          </a:p>
          <a:p>
            <a:pPr marL="344488" lvl="1" indent="-173736">
              <a:spcBef>
                <a:spcPts val="600"/>
              </a:spcBef>
              <a:buClr>
                <a:srgbClr val="61625E"/>
              </a:buClr>
            </a:pPr>
            <a:r>
              <a:rPr lang="en-US" sz="1700" dirty="0">
                <a:solidFill>
                  <a:srgbClr val="48231E"/>
                </a:solidFill>
                <a:latin typeface="Candara"/>
                <a:cs typeface="Tahoma" pitchFamily="34" charset="0"/>
              </a:rPr>
              <a:t>Waves and their applications in technologies for information transfer</a:t>
            </a:r>
          </a:p>
          <a:p>
            <a:pPr marL="171450" lvl="0" indent="-173736">
              <a:spcBef>
                <a:spcPts val="600"/>
              </a:spcBef>
              <a:buClr>
                <a:srgbClr val="61625E"/>
              </a:buClr>
            </a:pPr>
            <a:r>
              <a:rPr lang="en-US" sz="2000" b="1" spc="30" dirty="0">
                <a:solidFill>
                  <a:srgbClr val="48231E"/>
                </a:solidFill>
                <a:latin typeface="Candara"/>
                <a:cs typeface="Tahoma" pitchFamily="34" charset="0"/>
              </a:rPr>
              <a:t>Life Science</a:t>
            </a:r>
          </a:p>
          <a:p>
            <a:pPr marL="344488" lvl="1" indent="-173736">
              <a:spcBef>
                <a:spcPts val="600"/>
              </a:spcBef>
              <a:buClr>
                <a:srgbClr val="61625E"/>
              </a:buClr>
            </a:pPr>
            <a:r>
              <a:rPr lang="en-US" sz="1700" dirty="0">
                <a:solidFill>
                  <a:srgbClr val="48231E"/>
                </a:solidFill>
                <a:latin typeface="Candara"/>
                <a:cs typeface="Tahoma" pitchFamily="34" charset="0"/>
              </a:rPr>
              <a:t>From molecules to organisms: Structures and processes</a:t>
            </a:r>
          </a:p>
          <a:p>
            <a:pPr marL="344488" lvl="1" indent="-173736">
              <a:spcBef>
                <a:spcPts val="600"/>
              </a:spcBef>
              <a:buClr>
                <a:srgbClr val="61625E"/>
              </a:buClr>
            </a:pPr>
            <a:r>
              <a:rPr lang="en-US" sz="1700" dirty="0">
                <a:solidFill>
                  <a:srgbClr val="48231E"/>
                </a:solidFill>
                <a:latin typeface="Candara"/>
                <a:cs typeface="Tahoma" pitchFamily="34" charset="0"/>
              </a:rPr>
              <a:t>Ecosystems: Interactions, energy, and dynamics</a:t>
            </a:r>
          </a:p>
          <a:p>
            <a:pPr marL="344488" lvl="1" indent="-173736">
              <a:spcBef>
                <a:spcPts val="600"/>
              </a:spcBef>
              <a:buClr>
                <a:srgbClr val="61625E"/>
              </a:buClr>
            </a:pPr>
            <a:r>
              <a:rPr lang="en-US" sz="1700" dirty="0">
                <a:solidFill>
                  <a:srgbClr val="48231E"/>
                </a:solidFill>
                <a:latin typeface="Candara"/>
                <a:cs typeface="Tahoma" pitchFamily="34" charset="0"/>
              </a:rPr>
              <a:t>Heredity: Inheritance and variation of traits</a:t>
            </a:r>
          </a:p>
          <a:p>
            <a:pPr marL="344488" lvl="1" indent="-173736">
              <a:spcBef>
                <a:spcPts val="600"/>
              </a:spcBef>
              <a:buClr>
                <a:srgbClr val="61625E"/>
              </a:buClr>
            </a:pPr>
            <a:r>
              <a:rPr lang="en-US" sz="1700" dirty="0">
                <a:solidFill>
                  <a:srgbClr val="48231E"/>
                </a:solidFill>
                <a:latin typeface="Candara"/>
                <a:cs typeface="Tahoma" pitchFamily="34" charset="0"/>
              </a:rPr>
              <a:t>Biological evolution: Unity and diversity</a:t>
            </a:r>
          </a:p>
          <a:p>
            <a:pPr marL="171450" lvl="0" indent="-173736">
              <a:spcBef>
                <a:spcPts val="600"/>
              </a:spcBef>
              <a:buClr>
                <a:srgbClr val="61625E"/>
              </a:buClr>
            </a:pPr>
            <a:r>
              <a:rPr lang="en-US" sz="2000" b="1" spc="30" dirty="0">
                <a:solidFill>
                  <a:srgbClr val="48231E"/>
                </a:solidFill>
                <a:latin typeface="Candara"/>
                <a:cs typeface="Tahoma" pitchFamily="34" charset="0"/>
              </a:rPr>
              <a:t>Earth and Space Science</a:t>
            </a:r>
          </a:p>
          <a:p>
            <a:pPr marL="344488" lvl="1" indent="-173736">
              <a:spcBef>
                <a:spcPts val="600"/>
              </a:spcBef>
              <a:buClr>
                <a:srgbClr val="61625E"/>
              </a:buClr>
            </a:pPr>
            <a:r>
              <a:rPr lang="en-US" sz="1700" dirty="0">
                <a:solidFill>
                  <a:srgbClr val="48231E"/>
                </a:solidFill>
                <a:latin typeface="Candara"/>
                <a:cs typeface="Tahoma" pitchFamily="34" charset="0"/>
              </a:rPr>
              <a:t>Earth’s place in the universe</a:t>
            </a:r>
          </a:p>
          <a:p>
            <a:pPr marL="344488" lvl="1" indent="-173736">
              <a:spcBef>
                <a:spcPts val="600"/>
              </a:spcBef>
              <a:buClr>
                <a:srgbClr val="61625E"/>
              </a:buClr>
            </a:pPr>
            <a:r>
              <a:rPr lang="en-US" sz="1700" dirty="0">
                <a:solidFill>
                  <a:srgbClr val="48231E"/>
                </a:solidFill>
                <a:latin typeface="Candara"/>
                <a:cs typeface="Tahoma" pitchFamily="34" charset="0"/>
              </a:rPr>
              <a:t>Earth’s systems</a:t>
            </a:r>
          </a:p>
          <a:p>
            <a:pPr marL="344488" lvl="1" indent="-173736">
              <a:spcBef>
                <a:spcPts val="600"/>
              </a:spcBef>
              <a:buClr>
                <a:srgbClr val="61625E"/>
              </a:buClr>
            </a:pPr>
            <a:r>
              <a:rPr lang="en-US" sz="1700" dirty="0">
                <a:solidFill>
                  <a:srgbClr val="48231E"/>
                </a:solidFill>
                <a:latin typeface="Candara"/>
                <a:cs typeface="Tahoma" pitchFamily="34" charset="0"/>
              </a:rPr>
              <a:t>Earth and human activity</a:t>
            </a:r>
          </a:p>
          <a:p>
            <a:pPr marL="171450" lvl="0" indent="-173736">
              <a:spcBef>
                <a:spcPts val="600"/>
              </a:spcBef>
              <a:buClr>
                <a:srgbClr val="61625E"/>
              </a:buClr>
            </a:pPr>
            <a:r>
              <a:rPr lang="en-US" sz="2000" b="1" spc="30" dirty="0">
                <a:solidFill>
                  <a:srgbClr val="48231E"/>
                </a:solidFill>
                <a:latin typeface="Candara"/>
                <a:cs typeface="Tahoma" pitchFamily="34" charset="0"/>
              </a:rPr>
              <a:t>Engineering</a:t>
            </a:r>
          </a:p>
          <a:p>
            <a:pPr marL="344488" lvl="1" indent="-173736">
              <a:spcBef>
                <a:spcPts val="600"/>
              </a:spcBef>
              <a:buClr>
                <a:srgbClr val="61625E"/>
              </a:buClr>
            </a:pPr>
            <a:r>
              <a:rPr lang="en-US" sz="1800" dirty="0">
                <a:solidFill>
                  <a:srgbClr val="48231E"/>
                </a:solidFill>
                <a:latin typeface="Candara"/>
                <a:cs typeface="Tahoma" pitchFamily="34" charset="0"/>
              </a:rPr>
              <a:t>Engineering design</a:t>
            </a:r>
          </a:p>
        </p:txBody>
      </p:sp>
    </p:spTree>
    <p:extLst>
      <p:ext uri="{BB962C8B-B14F-4D97-AF65-F5344CB8AC3E}">
        <p14:creationId xmlns:p14="http://schemas.microsoft.com/office/powerpoint/2010/main" val="170395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Engineering Practices (SEPs)</a:t>
            </a:r>
            <a:endParaRPr lang="en-US" dirty="0"/>
          </a:p>
        </p:txBody>
      </p:sp>
      <p:sp>
        <p:nvSpPr>
          <p:cNvPr id="3" name="Content Placeholder 2"/>
          <p:cNvSpPr>
            <a:spLocks noGrp="1"/>
          </p:cNvSpPr>
          <p:nvPr>
            <p:ph idx="1"/>
          </p:nvPr>
        </p:nvSpPr>
        <p:spPr>
          <a:xfrm>
            <a:off x="457200" y="1600200"/>
            <a:ext cx="7620000" cy="4576011"/>
          </a:xfrm>
        </p:spPr>
        <p:txBody>
          <a:bodyPr>
            <a:normAutofit lnSpcReduction="10000"/>
          </a:bodyPr>
          <a:lstStyle/>
          <a:p>
            <a:pPr marL="171450" indent="-173736">
              <a:lnSpc>
                <a:spcPct val="150000"/>
              </a:lnSpc>
              <a:spcBef>
                <a:spcPts val="600"/>
              </a:spcBef>
              <a:buClr>
                <a:srgbClr val="61625E"/>
              </a:buClr>
            </a:pPr>
            <a:r>
              <a:rPr lang="en-US" spc="30" dirty="0">
                <a:solidFill>
                  <a:srgbClr val="48231E"/>
                </a:solidFill>
                <a:latin typeface="Candara"/>
                <a:cs typeface="Tahoma" pitchFamily="34" charset="0"/>
              </a:rPr>
              <a:t>Asking Questions and Defining Problems</a:t>
            </a:r>
          </a:p>
          <a:p>
            <a:pPr marL="171450" indent="-173736">
              <a:lnSpc>
                <a:spcPct val="150000"/>
              </a:lnSpc>
              <a:spcBef>
                <a:spcPts val="600"/>
              </a:spcBef>
              <a:buClr>
                <a:srgbClr val="61625E"/>
              </a:buClr>
            </a:pPr>
            <a:r>
              <a:rPr lang="en-US" spc="30" dirty="0">
                <a:solidFill>
                  <a:srgbClr val="48231E"/>
                </a:solidFill>
                <a:latin typeface="Candara"/>
                <a:cs typeface="Tahoma" pitchFamily="34" charset="0"/>
              </a:rPr>
              <a:t>Developing and Using Models</a:t>
            </a:r>
          </a:p>
          <a:p>
            <a:pPr marL="171450" indent="-173736">
              <a:lnSpc>
                <a:spcPct val="150000"/>
              </a:lnSpc>
              <a:spcBef>
                <a:spcPts val="600"/>
              </a:spcBef>
              <a:buClr>
                <a:srgbClr val="61625E"/>
              </a:buClr>
            </a:pPr>
            <a:r>
              <a:rPr lang="en-US" spc="30" dirty="0">
                <a:solidFill>
                  <a:srgbClr val="48231E"/>
                </a:solidFill>
                <a:latin typeface="Candara"/>
                <a:cs typeface="Tahoma" pitchFamily="34" charset="0"/>
              </a:rPr>
              <a:t>Planning and Carrying Out Investigations</a:t>
            </a:r>
          </a:p>
          <a:p>
            <a:pPr marL="171450" lvl="0" indent="-173736">
              <a:lnSpc>
                <a:spcPct val="150000"/>
              </a:lnSpc>
              <a:spcBef>
                <a:spcPts val="600"/>
              </a:spcBef>
              <a:buClr>
                <a:srgbClr val="61625E"/>
              </a:buClr>
            </a:pPr>
            <a:r>
              <a:rPr lang="en-US" spc="30" dirty="0" smtClean="0">
                <a:solidFill>
                  <a:srgbClr val="48231E"/>
                </a:solidFill>
                <a:latin typeface="Candara"/>
                <a:cs typeface="Tahoma" pitchFamily="34" charset="0"/>
              </a:rPr>
              <a:t>Analyzing </a:t>
            </a:r>
            <a:r>
              <a:rPr lang="en-US" spc="30" dirty="0">
                <a:solidFill>
                  <a:srgbClr val="48231E"/>
                </a:solidFill>
                <a:latin typeface="Candara"/>
                <a:cs typeface="Tahoma" pitchFamily="34" charset="0"/>
              </a:rPr>
              <a:t>and Interpreting Data</a:t>
            </a:r>
          </a:p>
          <a:p>
            <a:pPr marL="171450" indent="-173736">
              <a:lnSpc>
                <a:spcPct val="150000"/>
              </a:lnSpc>
              <a:spcBef>
                <a:spcPts val="600"/>
              </a:spcBef>
              <a:buClr>
                <a:srgbClr val="61625E"/>
              </a:buClr>
            </a:pPr>
            <a:r>
              <a:rPr lang="en-US" spc="30" dirty="0">
                <a:solidFill>
                  <a:srgbClr val="48231E"/>
                </a:solidFill>
                <a:latin typeface="Candara"/>
                <a:cs typeface="Tahoma" pitchFamily="34" charset="0"/>
              </a:rPr>
              <a:t>Using Mathematics and Computational Thinking</a:t>
            </a:r>
          </a:p>
          <a:p>
            <a:pPr marL="171450" lvl="0" indent="-173736">
              <a:lnSpc>
                <a:spcPct val="150000"/>
              </a:lnSpc>
              <a:spcBef>
                <a:spcPts val="600"/>
              </a:spcBef>
              <a:buClr>
                <a:srgbClr val="61625E"/>
              </a:buClr>
            </a:pPr>
            <a:r>
              <a:rPr lang="en-US" spc="30" dirty="0" smtClean="0">
                <a:solidFill>
                  <a:srgbClr val="48231E"/>
                </a:solidFill>
                <a:latin typeface="Candara"/>
                <a:cs typeface="Tahoma" pitchFamily="34" charset="0"/>
              </a:rPr>
              <a:t>Constructing </a:t>
            </a:r>
            <a:r>
              <a:rPr lang="en-US" spc="30" dirty="0">
                <a:solidFill>
                  <a:srgbClr val="48231E"/>
                </a:solidFill>
                <a:latin typeface="Candara"/>
                <a:cs typeface="Tahoma" pitchFamily="34" charset="0"/>
              </a:rPr>
              <a:t>Explanations and Designing Solutions</a:t>
            </a:r>
          </a:p>
          <a:p>
            <a:pPr marL="171450" lvl="0" indent="-173736">
              <a:lnSpc>
                <a:spcPct val="150000"/>
              </a:lnSpc>
              <a:spcBef>
                <a:spcPts val="600"/>
              </a:spcBef>
              <a:buClr>
                <a:srgbClr val="61625E"/>
              </a:buClr>
            </a:pPr>
            <a:r>
              <a:rPr lang="en-US" spc="30" dirty="0" smtClean="0">
                <a:solidFill>
                  <a:srgbClr val="48231E"/>
                </a:solidFill>
                <a:latin typeface="Candara"/>
                <a:cs typeface="Tahoma" pitchFamily="34" charset="0"/>
              </a:rPr>
              <a:t>Engaging </a:t>
            </a:r>
            <a:r>
              <a:rPr lang="en-US" spc="30" dirty="0">
                <a:solidFill>
                  <a:srgbClr val="48231E"/>
                </a:solidFill>
                <a:latin typeface="Candara"/>
                <a:cs typeface="Tahoma" pitchFamily="34" charset="0"/>
              </a:rPr>
              <a:t>in Argument from Evidence</a:t>
            </a:r>
          </a:p>
          <a:p>
            <a:pPr marL="171450" lvl="0" indent="-173736">
              <a:lnSpc>
                <a:spcPct val="150000"/>
              </a:lnSpc>
              <a:spcBef>
                <a:spcPts val="600"/>
              </a:spcBef>
              <a:buClr>
                <a:srgbClr val="61625E"/>
              </a:buClr>
            </a:pPr>
            <a:r>
              <a:rPr lang="en-US" spc="30" dirty="0">
                <a:solidFill>
                  <a:srgbClr val="48231E"/>
                </a:solidFill>
                <a:latin typeface="Candara"/>
                <a:cs typeface="Tahoma" pitchFamily="34" charset="0"/>
              </a:rPr>
              <a:t>Obtaining, Evaluating, and Communicating Information</a:t>
            </a:r>
          </a:p>
          <a:p>
            <a:endParaRPr lang="en-US" dirty="0"/>
          </a:p>
        </p:txBody>
      </p:sp>
    </p:spTree>
    <p:extLst>
      <p:ext uri="{BB962C8B-B14F-4D97-AF65-F5344CB8AC3E}">
        <p14:creationId xmlns:p14="http://schemas.microsoft.com/office/powerpoint/2010/main" val="3373620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Concepts (CCCs)</a:t>
            </a:r>
            <a:endParaRPr lang="en-US" dirty="0"/>
          </a:p>
        </p:txBody>
      </p:sp>
      <p:sp>
        <p:nvSpPr>
          <p:cNvPr id="3" name="Content Placeholder 2"/>
          <p:cNvSpPr>
            <a:spLocks noGrp="1"/>
          </p:cNvSpPr>
          <p:nvPr>
            <p:ph idx="1"/>
          </p:nvPr>
        </p:nvSpPr>
        <p:spPr>
          <a:xfrm>
            <a:off x="457200" y="1600200"/>
            <a:ext cx="7620000" cy="4535905"/>
          </a:xfrm>
        </p:spPr>
        <p:txBody>
          <a:bodyPr>
            <a:normAutofit fontScale="92500" lnSpcReduction="20000"/>
          </a:bodyPr>
          <a:lstStyle/>
          <a:p>
            <a:pPr marL="171450" lvl="0" indent="-173736">
              <a:spcBef>
                <a:spcPts val="600"/>
              </a:spcBef>
              <a:buClr>
                <a:srgbClr val="61625E"/>
              </a:buClr>
            </a:pPr>
            <a:r>
              <a:rPr lang="en-US" spc="30" dirty="0">
                <a:solidFill>
                  <a:srgbClr val="48231E"/>
                </a:solidFill>
                <a:latin typeface="Candara"/>
                <a:cs typeface="Tahoma" pitchFamily="34" charset="0"/>
              </a:rPr>
              <a:t>Cause and Effect</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Energy and Matter</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Patterns</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Scale, Proportion, and Quantity</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Stability and Change</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Structure and Function</a:t>
            </a:r>
          </a:p>
          <a:p>
            <a:pPr marL="171450" lvl="0" indent="-173736">
              <a:spcBef>
                <a:spcPts val="600"/>
              </a:spcBef>
              <a:buClr>
                <a:srgbClr val="61625E"/>
              </a:buClr>
            </a:pPr>
            <a:endParaRPr lang="en-US" spc="30" dirty="0">
              <a:solidFill>
                <a:srgbClr val="48231E"/>
              </a:solidFill>
              <a:latin typeface="Candara"/>
              <a:cs typeface="Tahoma" pitchFamily="34" charset="0"/>
            </a:endParaRPr>
          </a:p>
          <a:p>
            <a:pPr marL="171450" lvl="0" indent="-173736">
              <a:spcBef>
                <a:spcPts val="600"/>
              </a:spcBef>
              <a:buClr>
                <a:srgbClr val="61625E"/>
              </a:buClr>
            </a:pPr>
            <a:r>
              <a:rPr lang="en-US" spc="30" dirty="0">
                <a:solidFill>
                  <a:srgbClr val="48231E"/>
                </a:solidFill>
                <a:latin typeface="Candara"/>
                <a:cs typeface="Tahoma" pitchFamily="34" charset="0"/>
              </a:rPr>
              <a:t>Systems and System Models</a:t>
            </a:r>
          </a:p>
          <a:p>
            <a:endParaRPr lang="en-US" dirty="0"/>
          </a:p>
        </p:txBody>
      </p:sp>
    </p:spTree>
    <p:extLst>
      <p:ext uri="{BB962C8B-B14F-4D97-AF65-F5344CB8AC3E}">
        <p14:creationId xmlns:p14="http://schemas.microsoft.com/office/powerpoint/2010/main" val="3107070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Issues?</a:t>
            </a:r>
            <a:endParaRPr lang="en-US" dirty="0"/>
          </a:p>
        </p:txBody>
      </p:sp>
      <p:sp>
        <p:nvSpPr>
          <p:cNvPr id="3" name="Content Placeholder 2"/>
          <p:cNvSpPr>
            <a:spLocks noGrp="1"/>
          </p:cNvSpPr>
          <p:nvPr>
            <p:ph idx="1"/>
          </p:nvPr>
        </p:nvSpPr>
        <p:spPr/>
        <p:txBody>
          <a:bodyPr>
            <a:normAutofit/>
          </a:bodyPr>
          <a:lstStyle/>
          <a:p>
            <a:pPr marL="82550" indent="0">
              <a:buFont typeface="Wingdings 2" charset="0"/>
              <a:buNone/>
            </a:pPr>
            <a:r>
              <a:rPr lang="en-US" sz="2800" dirty="0">
                <a:latin typeface="Gill Sans MT" charset="0"/>
                <a:ea typeface="ＭＳ Ｐゴシック" charset="0"/>
                <a:cs typeface="ＭＳ Ｐゴシック" charset="0"/>
              </a:rPr>
              <a:t>In order for students to develop a sustained attraction to science and for them to appreciate the many ways in which it is pertinent to their daily lives, classroom learning experiences in science need to connect with their own interests and experiences.</a:t>
            </a:r>
          </a:p>
          <a:p>
            <a:pPr marL="82550" indent="0" algn="r">
              <a:buFont typeface="Wingdings 2" charset="0"/>
              <a:buNone/>
            </a:pPr>
            <a:r>
              <a:rPr lang="en-US" sz="2800" i="1" dirty="0">
                <a:latin typeface="Gill Sans MT" charset="0"/>
                <a:ea typeface="ＭＳ Ｐゴシック" charset="0"/>
                <a:cs typeface="ＭＳ Ｐゴシック" charset="0"/>
              </a:rPr>
              <a:t>Next Generation Framework </a:t>
            </a:r>
          </a:p>
          <a:p>
            <a:pPr marL="82550" indent="0" algn="r">
              <a:buFont typeface="Wingdings 2" charset="0"/>
              <a:buNone/>
            </a:pPr>
            <a:r>
              <a:rPr lang="en-US" sz="2800" dirty="0">
                <a:latin typeface="Gill Sans MT" charset="0"/>
                <a:ea typeface="ＭＳ Ｐゴシック" charset="0"/>
                <a:cs typeface="ＭＳ Ｐゴシック" charset="0"/>
              </a:rPr>
              <a:t>National Research Council, 2011</a:t>
            </a:r>
          </a:p>
          <a:p>
            <a:pPr marL="114300" indent="0">
              <a:buNone/>
            </a:pPr>
            <a:endParaRPr lang="en-US" sz="2800" dirty="0"/>
          </a:p>
        </p:txBody>
      </p:sp>
    </p:spTree>
    <p:extLst>
      <p:ext uri="{BB962C8B-B14F-4D97-AF65-F5344CB8AC3E}">
        <p14:creationId xmlns:p14="http://schemas.microsoft.com/office/powerpoint/2010/main" val="22172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3-13 at 6.4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310" y="0"/>
            <a:ext cx="1823419" cy="2366219"/>
          </a:xfrm>
          <a:prstGeom prst="rect">
            <a:avLst/>
          </a:prstGeom>
        </p:spPr>
      </p:pic>
      <p:pic>
        <p:nvPicPr>
          <p:cNvPr id="3" name="Picture 2" descr="Screen Shot 2017-03-13 at 6.45.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24" y="2507309"/>
            <a:ext cx="4349320" cy="3503861"/>
          </a:xfrm>
          <a:prstGeom prst="rect">
            <a:avLst/>
          </a:prstGeom>
        </p:spPr>
      </p:pic>
      <p:pic>
        <p:nvPicPr>
          <p:cNvPr id="4" name="Picture 3" descr="Screen Shot 2017-03-13 at 6.45.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844" y="826386"/>
            <a:ext cx="4086128" cy="4923046"/>
          </a:xfrm>
          <a:prstGeom prst="rect">
            <a:avLst/>
          </a:prstGeom>
        </p:spPr>
      </p:pic>
    </p:spTree>
    <p:extLst>
      <p:ext uri="{BB962C8B-B14F-4D97-AF65-F5344CB8AC3E}">
        <p14:creationId xmlns:p14="http://schemas.microsoft.com/office/powerpoint/2010/main" val="1023474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ysClr val="windowText" lastClr="000000"/>
      </a:dk1>
      <a:lt1>
        <a:sysClr val="window" lastClr="FFFFFF"/>
      </a:lt1>
      <a:dk2>
        <a:srgbClr val="20697D"/>
      </a:dk2>
      <a:lt2>
        <a:srgbClr val="EEECE1"/>
      </a:lt2>
      <a:accent1>
        <a:srgbClr val="39A3BD"/>
      </a:accent1>
      <a:accent2>
        <a:srgbClr val="C0314B"/>
      </a:accent2>
      <a:accent3>
        <a:srgbClr val="28BB61"/>
      </a:accent3>
      <a:accent4>
        <a:srgbClr val="8064A2"/>
      </a:accent4>
      <a:accent5>
        <a:srgbClr val="4BACC6"/>
      </a:accent5>
      <a:accent6>
        <a:srgbClr val="F7B530"/>
      </a:accent6>
      <a:hlink>
        <a:srgbClr val="0000CB"/>
      </a:hlink>
      <a:folHlink>
        <a:srgbClr val="5D005D"/>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1162</TotalTime>
  <Words>565</Words>
  <Application>Microsoft Macintosh PowerPoint</Application>
  <PresentationFormat>On-screen Show (4:3)</PresentationFormat>
  <Paragraphs>100</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Cambria</vt:lpstr>
      <vt:lpstr>Candara</vt:lpstr>
      <vt:lpstr>Gill Sans MT</vt:lpstr>
      <vt:lpstr>ＭＳ Ｐゴシック</vt:lpstr>
      <vt:lpstr>Tahoma</vt:lpstr>
      <vt:lpstr>Wingdings 2</vt:lpstr>
      <vt:lpstr>Adjacency</vt:lpstr>
      <vt:lpstr>Using Issues as a Context to Enhance Students’  Three-Dimensional Learning</vt:lpstr>
      <vt:lpstr>PowerPoint Presentation</vt:lpstr>
      <vt:lpstr>What is 3-D Learning?</vt:lpstr>
      <vt:lpstr>What is 3-D Learning?</vt:lpstr>
      <vt:lpstr>Disciplinary Core Ideas (DCIs)</vt:lpstr>
      <vt:lpstr>Science and Engineering Practices (SEPs)</vt:lpstr>
      <vt:lpstr>Crosscutting Concepts (CCCs)</vt:lpstr>
      <vt:lpstr>Why Issues?</vt:lpstr>
      <vt:lpstr>PowerPoint Presentation</vt:lpstr>
      <vt:lpstr>Big Ideas &amp; Phenomena</vt:lpstr>
      <vt:lpstr>Example Activity</vt:lpstr>
      <vt:lpstr>NGSS Alignment</vt:lpstr>
      <vt:lpstr>Where did you see 3-D learning?</vt:lpstr>
      <vt:lpstr>Contact Info</vt:lpstr>
    </vt:vector>
  </TitlesOfParts>
  <Company>UC Berkeley</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Maia Willcox</dc:creator>
  <cp:lastModifiedBy> </cp:lastModifiedBy>
  <cp:revision>22</cp:revision>
  <dcterms:created xsi:type="dcterms:W3CDTF">2015-10-29T20:29:45Z</dcterms:created>
  <dcterms:modified xsi:type="dcterms:W3CDTF">2017-10-10T21:05:33Z</dcterms:modified>
</cp:coreProperties>
</file>